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88" r:id="rId3"/>
    <p:sldId id="277" r:id="rId4"/>
    <p:sldId id="284" r:id="rId5"/>
    <p:sldId id="294" r:id="rId6"/>
    <p:sldId id="330" r:id="rId7"/>
    <p:sldId id="270" r:id="rId8"/>
    <p:sldId id="282" r:id="rId9"/>
    <p:sldId id="333" r:id="rId10"/>
    <p:sldId id="334" r:id="rId11"/>
    <p:sldId id="289" r:id="rId12"/>
    <p:sldId id="326" r:id="rId13"/>
    <p:sldId id="276" r:id="rId14"/>
    <p:sldId id="3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DA74"/>
    <a:srgbClr val="9CD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56" autoAdjust="0"/>
    <p:restoredTop sz="94677" autoAdjust="0"/>
  </p:normalViewPr>
  <p:slideViewPr>
    <p:cSldViewPr snapToGrid="0">
      <p:cViewPr varScale="1">
        <p:scale>
          <a:sx n="79" d="100"/>
          <a:sy n="79" d="100"/>
        </p:scale>
        <p:origin x="126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A99DF-C8E6-4AC5-A92D-A5B4964C145B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B038D-F990-4F08-902E-FD07D932A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662D-570C-41F1-9B32-674589676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F0FB4-6959-4145-84B3-7BE7C3C94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519B-C0EF-428D-B819-FB52F056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9ABAA-94CD-4296-BF03-5B7EE8A42934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0946-B016-43B0-B7B2-3A9FE527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34E5C-08B0-440C-A5B3-05649102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9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6772-E1DC-4DEE-AE27-ED4EFFDE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1A33D-9799-4677-9159-FDD513FDA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293A4-5E9B-4031-AE42-A6C42E29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3428-CCE6-40EB-9DB3-5C2B85FFC616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BF280-F6D3-4F70-A3E4-5F9A4BAB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723D-B28F-46A1-AB1A-E3DB80D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BD74D-5FCA-417E-93A5-0CD370498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CE9C6-DFD1-49D1-A71D-F76493E0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9C48A-BCBC-4427-9F81-160F20EA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10BF-B073-4E50-AC03-984FFC081653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59E5-8DE4-471F-A72A-2730BEE7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6AF3-5170-4D08-A88C-5167A234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0017-06BF-476E-B68C-83518BBE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B82D-15BD-460A-B504-6C0FC7EE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96F9-1B8F-4963-9257-F689B626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53B2-6463-4096-981E-6ED37AC9401B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0FFA-8EE8-42B3-9977-F9279EE8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2E4C4-B008-465B-8BBD-916E2773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4AA-B794-42F8-8211-8CCF229F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79D9-E196-4977-AD7E-2A97EE39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3BFFF-773C-42A5-A94D-0CFAE2DF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02EF-B233-4A01-B607-5F7BA6E26988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2FE0-AE31-4F82-B867-2FFC73B0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1703-C0EB-4174-90A4-2528868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5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5B2-3BF4-4285-8BAA-35D66336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7EF0-6947-4B87-AE0B-8EBA2D86C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12F0-0DC4-4C83-9149-43A8A087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D7DAF-8D06-491E-B6F0-21A1B8C5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B80F-CE11-46F4-8255-98EA98C39000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A1643-BFA0-4FA6-93F9-FA512FAE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02FE0-DED7-4DE3-8144-0EED58B4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B8DF-F891-4066-9A9F-7C2BB407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13507-725A-488E-9CB3-57DEAE73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BBE47-ACE5-4827-A0B0-CB7E3154A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B6A10-7D3F-4983-967D-F631EA343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D514B-E6EC-4222-8A28-F2D4B4582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CAB64B-C394-4602-A330-63737606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29F3-3BA4-43C5-8A54-52A0B0578157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6E95A-4CA9-4878-B430-DD62F1CF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189C7-0E60-4FA4-A87D-D6F55C4A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9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1A6E-A042-4EC2-BE4A-0C33438C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1A112-AD5A-40B6-83F2-6005AE0E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24D7-BC86-4B69-8559-AE8F2BEDBA79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A0AA1-C56E-4B78-9A0E-C22DDCFC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2CF1E-1218-4E81-B5E9-1540CFD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4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000F5-9202-49ED-AE39-DA660C6A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1B14-DDA6-4FC5-B84F-CA8AD83BDE37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108A7-36ED-4618-A3AC-EFFC602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8E58-F7B0-44F4-B869-A708DC2C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3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71D5-D4C8-40E0-BCF4-89AA32AB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8899-6C19-46D8-9E02-8E006963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4F973-6D91-4EF1-9092-CCD411D15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8D2FA-9199-4632-BEED-5DCEFB44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A02E-A22F-4509-AB20-635419F43EFD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1BEE-CFB0-4107-AFBD-0E78158A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BC526-4568-4F0A-8F0C-4FB1C705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4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5895-F676-4839-BFD2-4D99B466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36CEA-BFA7-4D2A-9F78-BEFA34B64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5197D-A568-42F3-A210-57B3A0D36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6174A-178F-4F9B-8C67-069D3D54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9786-AF3C-4C39-8D18-6DBCF888B983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38BB-32EB-4370-85B5-1F0BDC1B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668CA-A419-40B0-BAFE-B8DDD448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CBDB5-57CE-48E8-8A4E-8342AEB2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5B04A-CE83-43DC-B11F-11EC5D751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4425-4CE9-4D0D-BF9C-82528FD91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503F6-18DE-4905-9873-F994900BA1D4}" type="datetime1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391D7-33E3-4AD4-A6A2-4F7968849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5896-542D-48CF-A30A-B5AD3B1CA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6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tec.com/optics/optical-cable/mid-board/firefly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7821" y="401761"/>
            <a:ext cx="8945880" cy="5877339"/>
            <a:chOff x="1371600" y="437321"/>
            <a:chExt cx="9243391" cy="5877339"/>
          </a:xfrm>
        </p:grpSpPr>
        <p:pic>
          <p:nvPicPr>
            <p:cNvPr id="17" name="Picture 5" descr="2020 AI and New Neuromorphic Chips Lead Modeling of the Human Brain"/>
            <p:cNvPicPr>
              <a:picLocks noChangeAspect="1" noChangeArrowheads="1"/>
            </p:cNvPicPr>
            <p:nvPr/>
          </p:nvPicPr>
          <p:blipFill>
            <a:blip r:embed="rId2" cstate="print">
              <a:lum bright="61000" contrast="-66000"/>
            </a:blip>
            <a:srcRect/>
            <a:stretch>
              <a:fillRect/>
            </a:stretch>
          </p:blipFill>
          <p:spPr bwMode="auto">
            <a:xfrm>
              <a:off x="1371600" y="437321"/>
              <a:ext cx="9243391" cy="587733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000"/>
                </a:srgbClr>
              </a:outerShdw>
            </a:effec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 cstate="print">
              <a:lum bright="61000"/>
            </a:blip>
            <a:srcRect/>
            <a:stretch>
              <a:fillRect/>
            </a:stretch>
          </p:blipFill>
          <p:spPr bwMode="auto">
            <a:xfrm>
              <a:off x="3490380" y="1796466"/>
              <a:ext cx="2542998" cy="2049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C18A1DB-3A49-4877-A4C0-99D189EE490B}"/>
              </a:ext>
            </a:extLst>
          </p:cNvPr>
          <p:cNvSpPr txBox="1">
            <a:spLocks/>
          </p:cNvSpPr>
          <p:nvPr/>
        </p:nvSpPr>
        <p:spPr>
          <a:xfrm>
            <a:off x="309880" y="1929804"/>
            <a:ext cx="11602720" cy="142783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0" lang="en-US" sz="14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Hierarchical</a:t>
            </a:r>
            <a:r>
              <a:rPr kumimoji="0" lang="en-US" sz="9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 </a:t>
            </a:r>
            <a:r>
              <a:rPr lang="en-US" sz="14400" b="1" dirty="0">
                <a:latin typeface="+mn-lt"/>
              </a:rPr>
              <a:t>Interconnect Address Event Routing for </a:t>
            </a:r>
          </a:p>
          <a:p>
            <a:pPr algn="ctr"/>
            <a:endParaRPr lang="en-US" sz="14400" b="1" dirty="0">
              <a:latin typeface="+mn-lt"/>
            </a:endParaRPr>
          </a:p>
          <a:p>
            <a:pPr algn="ctr"/>
            <a:r>
              <a:rPr lang="en-US" sz="14400" b="1" dirty="0">
                <a:latin typeface="+mn-lt"/>
              </a:rPr>
              <a:t>Large-Scale Neuromorphic Cognitive Computing</a:t>
            </a:r>
          </a:p>
          <a:p>
            <a:r>
              <a:rPr lang="en-US" sz="3100" dirty="0">
                <a:solidFill>
                  <a:schemeClr val="bg1"/>
                </a:solidFill>
              </a:rPr>
              <a:t>https://www.nsf.gov/awardsearch/showAward?AWD_ID=1823366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Image result for ucsd san diego logo">
            <a:extLst>
              <a:ext uri="{FF2B5EF4-FFF2-40B4-BE49-F238E27FC236}">
                <a16:creationId xmlns:a16="http://schemas.microsoft.com/office/drawing/2014/main" id="{2D28D1CA-618B-42B0-84E5-0BAB0FDE6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05074" y="6473112"/>
            <a:ext cx="8160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"Reverse Engineering the Cognitive Brain"; G. </a:t>
            </a:r>
            <a:r>
              <a:rPr lang="en-US" sz="1200" dirty="0" err="1"/>
              <a:t>Cauwenberghs</a:t>
            </a:r>
            <a:r>
              <a:rPr lang="en-US" sz="1200" dirty="0"/>
              <a:t>, </a:t>
            </a:r>
            <a:r>
              <a:rPr lang="en-US" sz="1200" i="1" dirty="0"/>
              <a:t>Proc. Nat. Acad. Sci. (PNAS)</a:t>
            </a:r>
            <a:r>
              <a:rPr lang="en-US" sz="1200" dirty="0"/>
              <a:t>, vol. </a:t>
            </a:r>
            <a:r>
              <a:rPr lang="en-US" sz="1200" b="1" dirty="0"/>
              <a:t>110 </a:t>
            </a:r>
            <a:r>
              <a:rPr lang="en-US" sz="1200" dirty="0"/>
              <a:t>(39), pp. 15512-15513, 2013.</a:t>
            </a:r>
          </a:p>
          <a:p>
            <a:endParaRPr lang="en-US" sz="900" dirty="0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8755" y="0"/>
            <a:ext cx="29813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1" name="Picture 21" descr="Uc san diego Logo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3412300" cy="1021080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3816353-0C0A-EDBD-9FDA-539939ED88B8}"/>
              </a:ext>
            </a:extLst>
          </p:cNvPr>
          <p:cNvSpPr txBox="1">
            <a:spLocks/>
          </p:cNvSpPr>
          <p:nvPr/>
        </p:nvSpPr>
        <p:spPr>
          <a:xfrm>
            <a:off x="2302934" y="5464347"/>
            <a:ext cx="7806509" cy="72486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Omowuyi Olajide presenting for UCSD </a:t>
            </a:r>
            <a:r>
              <a:rPr lang="en-US" sz="1800" b="1" dirty="0" err="1"/>
              <a:t>HiAER</a:t>
            </a:r>
            <a:r>
              <a:rPr lang="en-US" sz="1800" b="1" dirty="0"/>
              <a:t>-Spike</a:t>
            </a:r>
          </a:p>
          <a:p>
            <a:pPr marL="0" indent="0" algn="ctr">
              <a:buNone/>
            </a:pPr>
            <a:r>
              <a:rPr lang="en-US" sz="1800" b="1" i="1" dirty="0"/>
              <a:t>June 29,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D174-7EB8-0678-2D9B-4157E88D98F0}"/>
              </a:ext>
            </a:extLst>
          </p:cNvPr>
          <p:cNvSpPr txBox="1"/>
          <p:nvPr/>
        </p:nvSpPr>
        <p:spPr>
          <a:xfrm>
            <a:off x="3071553" y="36905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/>
              <a:t>HiAER</a:t>
            </a:r>
            <a:r>
              <a:rPr lang="en-US" sz="3600" b="1" dirty="0"/>
              <a:t>-Spike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827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87A16F-9867-4CA3-9746-5A69500E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80" y="0"/>
            <a:ext cx="8930640" cy="1013460"/>
          </a:xfrm>
        </p:spPr>
        <p:txBody>
          <a:bodyPr/>
          <a:lstStyle/>
          <a:p>
            <a:pPr algn="ctr"/>
            <a:r>
              <a:rPr lang="en-US" b="1" dirty="0"/>
              <a:t>Core processing 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6056E6-9F1B-47BC-A2E8-DF516E88515E}"/>
              </a:ext>
            </a:extLst>
          </p:cNvPr>
          <p:cNvCxnSpPr>
            <a:cxnSpLocks/>
          </p:cNvCxnSpPr>
          <p:nvPr/>
        </p:nvCxnSpPr>
        <p:spPr>
          <a:xfrm>
            <a:off x="279400" y="10160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FCB0-AE5E-5934-EEDC-7D0A96DE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04" y="1091550"/>
            <a:ext cx="5196354" cy="5720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D5BDC-12C7-AA56-B047-FE4DAAED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48" y="1417562"/>
            <a:ext cx="5730602" cy="48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66861F-5BCA-4F1B-B5E2-72911EABA5F1}"/>
              </a:ext>
            </a:extLst>
          </p:cNvPr>
          <p:cNvSpPr txBox="1">
            <a:spLocks/>
          </p:cNvSpPr>
          <p:nvPr/>
        </p:nvSpPr>
        <p:spPr>
          <a:xfrm>
            <a:off x="1892904" y="136525"/>
            <a:ext cx="8857343" cy="6355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Hierarchical Routing</a:t>
            </a:r>
          </a:p>
        </p:txBody>
      </p:sp>
      <p:pic>
        <p:nvPicPr>
          <p:cNvPr id="7" name="Picture 7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F7493170-127E-4CD8-85EE-7412F646C8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43" y="662785"/>
            <a:ext cx="10630362" cy="5472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8FB14-8A6E-494C-8D3B-CE82271ED9D4}"/>
              </a:ext>
            </a:extLst>
          </p:cNvPr>
          <p:cNvSpPr txBox="1"/>
          <p:nvPr/>
        </p:nvSpPr>
        <p:spPr>
          <a:xfrm>
            <a:off x="407006" y="6211669"/>
            <a:ext cx="10568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"Hierarchical Address Event Routing for Reconfigurable Large-Scale </a:t>
            </a:r>
            <a:r>
              <a:rPr lang="en-US" sz="900" dirty="0" err="1">
                <a:ea typeface="+mn-lt"/>
                <a:cs typeface="+mn-lt"/>
              </a:rPr>
              <a:t>Neuromorphic</a:t>
            </a:r>
            <a:r>
              <a:rPr lang="en-US" sz="900" dirty="0">
                <a:ea typeface="+mn-lt"/>
                <a:cs typeface="+mn-lt"/>
              </a:rPr>
              <a:t> Systems," J. Park, T. Yu, S. Joshi, C. Maier and G. </a:t>
            </a:r>
            <a:r>
              <a:rPr lang="en-US" sz="900" dirty="0" err="1">
                <a:ea typeface="+mn-lt"/>
                <a:cs typeface="+mn-lt"/>
              </a:rPr>
              <a:t>Cauwenberghs</a:t>
            </a:r>
            <a:r>
              <a:rPr lang="en-US" sz="900" dirty="0">
                <a:ea typeface="+mn-lt"/>
                <a:cs typeface="+mn-lt"/>
              </a:rPr>
              <a:t>,  in </a:t>
            </a:r>
            <a:r>
              <a:rPr lang="en-US" sz="900" i="1" dirty="0">
                <a:ea typeface="+mn-lt"/>
                <a:cs typeface="+mn-lt"/>
              </a:rPr>
              <a:t>IEEE Transactions on Neural Networks and Learning Systems</a:t>
            </a:r>
            <a:r>
              <a:rPr lang="en-US" sz="900" dirty="0">
                <a:ea typeface="+mn-lt"/>
                <a:cs typeface="+mn-lt"/>
              </a:rPr>
              <a:t>, vol. 28, no. 10, pp. 2408-2422, Oct. 2017</a:t>
            </a:r>
          </a:p>
          <a:p>
            <a:r>
              <a:rPr lang="en-US" sz="900" dirty="0"/>
              <a:t>"Scalable Event Routing in Hierarchical Neural Array Architecture with Global Synaptic Connectivity," S. Joshi, S. </a:t>
            </a:r>
            <a:r>
              <a:rPr lang="en-US" sz="900" dirty="0" err="1"/>
              <a:t>Deiss</a:t>
            </a:r>
            <a:r>
              <a:rPr lang="en-US" sz="900" dirty="0"/>
              <a:t>, M. Arnold, J. Park, T. Yu, and G. </a:t>
            </a:r>
            <a:r>
              <a:rPr lang="en-US" sz="900" dirty="0" err="1"/>
              <a:t>Cauwenberghs</a:t>
            </a:r>
            <a:r>
              <a:rPr lang="en-US" sz="900" dirty="0"/>
              <a:t>, </a:t>
            </a:r>
            <a:r>
              <a:rPr lang="en-US" sz="900" i="1" dirty="0"/>
              <a:t>Proc. IEEE Int. Workshop Cellular </a:t>
            </a:r>
            <a:r>
              <a:rPr lang="en-US" sz="900" i="1" dirty="0" err="1"/>
              <a:t>Nanoscale</a:t>
            </a:r>
            <a:r>
              <a:rPr lang="en-US" sz="900" i="1" dirty="0"/>
              <a:t> Networks and Their Applications (CNNA 2010)</a:t>
            </a:r>
            <a:r>
              <a:rPr lang="en-US" sz="900" dirty="0"/>
              <a:t>, Berkeley CA, </a:t>
            </a:r>
            <a:r>
              <a:rPr lang="en-US" sz="900" dirty="0" err="1"/>
              <a:t>Febr</a:t>
            </a:r>
            <a:r>
              <a:rPr lang="en-US" sz="900" dirty="0"/>
              <a:t>. 3-5, 2010.</a:t>
            </a:r>
            <a:endParaRPr lang="en-US" sz="11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B15B-7404-49C9-A0E4-FD2F1199D42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20724" y="136525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Hierarchical Core Packet Communication</a:t>
            </a:r>
            <a:r>
              <a:rPr lang="en-US" sz="3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37" y="1252858"/>
            <a:ext cx="10135611" cy="53717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891593" y="668082"/>
                <a:ext cx="47190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𝐶𝑜𝑟𝑒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𝐹𝑃𝐺𝐴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𝑆𝑒𝑟𝑣𝑒𝑟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593" y="668082"/>
                <a:ext cx="47190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54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342" y="33866"/>
            <a:ext cx="10393680" cy="686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78723" y="78602"/>
            <a:ext cx="44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 Utilization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3765" y="4125906"/>
            <a:ext cx="62213" cy="6365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4832986" y="4124325"/>
            <a:ext cx="1021079" cy="640080"/>
            <a:chOff x="2087515" y="3600047"/>
            <a:chExt cx="2522585" cy="1399031"/>
          </a:xfrm>
        </p:grpSpPr>
        <p:grpSp>
          <p:nvGrpSpPr>
            <p:cNvPr id="31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070861" y="4107180"/>
            <a:ext cx="1021079" cy="640080"/>
            <a:chOff x="2087515" y="3600047"/>
            <a:chExt cx="2522585" cy="1399031"/>
          </a:xfrm>
        </p:grpSpPr>
        <p:grpSp>
          <p:nvGrpSpPr>
            <p:cNvPr id="42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572251" y="4130993"/>
            <a:ext cx="1021079" cy="640080"/>
            <a:chOff x="2087515" y="3600047"/>
            <a:chExt cx="2522585" cy="1399031"/>
          </a:xfrm>
        </p:grpSpPr>
        <p:grpSp>
          <p:nvGrpSpPr>
            <p:cNvPr id="53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027921" y="4107181"/>
            <a:ext cx="1021079" cy="640080"/>
            <a:chOff x="2087515" y="3600047"/>
            <a:chExt cx="2522585" cy="1399031"/>
          </a:xfrm>
        </p:grpSpPr>
        <p:grpSp>
          <p:nvGrpSpPr>
            <p:cNvPr id="64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282941" y="4120515"/>
            <a:ext cx="1021079" cy="640080"/>
            <a:chOff x="2087515" y="3600047"/>
            <a:chExt cx="2522585" cy="1399031"/>
          </a:xfrm>
        </p:grpSpPr>
        <p:grpSp>
          <p:nvGrpSpPr>
            <p:cNvPr id="75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1204776" y="4833257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886813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158026" y="4823732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424476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660446" y="4821827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43089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08093" y="2191102"/>
            <a:ext cx="140615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NSG Interface</a:t>
            </a:r>
          </a:p>
          <a:p>
            <a:r>
              <a:rPr lang="en-US" sz="1100" dirty="0"/>
              <a:t>SLURM Job Control</a:t>
            </a:r>
          </a:p>
          <a:p>
            <a:r>
              <a:rPr lang="en-US" sz="1100" dirty="0"/>
              <a:t>File Sharing Control</a:t>
            </a:r>
          </a:p>
          <a:p>
            <a:r>
              <a:rPr lang="en-US" sz="1100" dirty="0"/>
              <a:t>Network Compilation</a:t>
            </a:r>
          </a:p>
          <a:p>
            <a:r>
              <a:rPr lang="en-US" sz="1100" dirty="0"/>
              <a:t>Network Partitioning</a:t>
            </a:r>
          </a:p>
          <a:p>
            <a:r>
              <a:rPr lang="en-US" sz="1100" dirty="0"/>
              <a:t>Network Mapping</a:t>
            </a:r>
          </a:p>
          <a:p>
            <a:r>
              <a:rPr lang="en-US" sz="1100" dirty="0"/>
              <a:t>SW &amp; FW Tests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2762250" y="1831181"/>
            <a:ext cx="2381" cy="254794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895601" y="1835944"/>
            <a:ext cx="2382" cy="252412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3040856" y="1833563"/>
            <a:ext cx="1" cy="254793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457325" y="43148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155950" y="4305300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918075" y="43275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2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677025" y="43275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91525" y="43021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4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0131425" y="4286250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5</a:t>
            </a:r>
          </a:p>
        </p:txBody>
      </p:sp>
      <p:cxnSp>
        <p:nvCxnSpPr>
          <p:cNvPr id="146" name="Straight Connector 145"/>
          <p:cNvCxnSpPr/>
          <p:nvPr/>
        </p:nvCxnSpPr>
        <p:spPr>
          <a:xfrm flipH="1">
            <a:off x="1293019" y="3790950"/>
            <a:ext cx="1588" cy="264318"/>
          </a:xfrm>
          <a:prstGeom prst="line">
            <a:avLst/>
          </a:prstGeom>
          <a:ln w="19050">
            <a:solidFill>
              <a:srgbClr val="9C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364105" y="5459730"/>
            <a:ext cx="226536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/>
              <a:t>5 servers have 8 FPGA Boards each.</a:t>
            </a:r>
          </a:p>
          <a:p>
            <a:r>
              <a:rPr lang="en-US" sz="1100" b="1" dirty="0"/>
              <a:t>The 6th is for system &amp; job control.</a:t>
            </a: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1814513" y="2801984"/>
            <a:ext cx="5611721" cy="12604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Bent Arrow 155"/>
          <p:cNvSpPr/>
          <p:nvPr/>
        </p:nvSpPr>
        <p:spPr>
          <a:xfrm flipV="1">
            <a:off x="776288" y="3438523"/>
            <a:ext cx="367256" cy="118069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6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107180" y="2171700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P4 Programmable 100Gbps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903720" y="2164080"/>
            <a:ext cx="120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100Gig Ethernet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004060" y="1211580"/>
            <a:ext cx="157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1Gbps Ethernet (IPMI)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0080" y="2552700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Spike Processing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040880" y="256032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File Sharing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974080" y="79248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NSG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29500" y="600456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(2 per line)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716780" y="6271260"/>
            <a:ext cx="4023360" cy="342900"/>
          </a:xfrm>
          <a:prstGeom prst="round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164760" y="4138136"/>
            <a:ext cx="36467" cy="636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2319541" y="4138136"/>
            <a:ext cx="36467" cy="636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4002" y="2274669"/>
            <a:ext cx="7803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/>
              <a:t>Thank you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0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18A1DB-3A49-4877-A4C0-99D189EE490B}"/>
              </a:ext>
            </a:extLst>
          </p:cNvPr>
          <p:cNvSpPr txBox="1">
            <a:spLocks/>
          </p:cNvSpPr>
          <p:nvPr/>
        </p:nvSpPr>
        <p:spPr>
          <a:xfrm>
            <a:off x="3764131" y="2727008"/>
            <a:ext cx="5708343" cy="61099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 dirty="0">
                <a:solidFill>
                  <a:schemeClr val="bg1"/>
                </a:solidFill>
              </a:rPr>
              <a:t>CRI </a:t>
            </a:r>
            <a:r>
              <a:rPr lang="en-US" sz="6500" dirty="0" err="1">
                <a:solidFill>
                  <a:schemeClr val="bg1"/>
                </a:solidFill>
              </a:rPr>
              <a:t>FireFly</a:t>
            </a:r>
            <a:r>
              <a:rPr lang="en-US" sz="6500" dirty="0">
                <a:solidFill>
                  <a:schemeClr val="bg1"/>
                </a:solidFill>
              </a:rPr>
              <a:t> Interconnect Option</a:t>
            </a:r>
          </a:p>
          <a:p>
            <a:r>
              <a:rPr lang="en-US" sz="3100" dirty="0">
                <a:solidFill>
                  <a:schemeClr val="bg1"/>
                </a:solidFill>
              </a:rPr>
              <a:t>https://www.nsf.gov/awardsearch/showAward?WD_ID=1823366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Image result for ucsd san diego logo">
            <a:extLst>
              <a:ext uri="{FF2B5EF4-FFF2-40B4-BE49-F238E27FC236}">
                <a16:creationId xmlns:a16="http://schemas.microsoft.com/office/drawing/2014/main" id="{2D28D1CA-618B-42B0-84E5-0BAB0FDE6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9372" y="3230154"/>
            <a:ext cx="229326" cy="2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 descr="All You Need To Know About the 10 Percent Brain Myth, in 60 Seconds | WI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1845825"/>
            <a:ext cx="5341620" cy="4273297"/>
          </a:xfrm>
          <a:prstGeom prst="rect">
            <a:avLst/>
          </a:prstGeom>
          <a:noFill/>
        </p:spPr>
      </p:pic>
      <p:grpSp>
        <p:nvGrpSpPr>
          <p:cNvPr id="11" name="Group 14"/>
          <p:cNvGrpSpPr/>
          <p:nvPr/>
        </p:nvGrpSpPr>
        <p:grpSpPr>
          <a:xfrm>
            <a:off x="6930491" y="2247899"/>
            <a:ext cx="4613810" cy="3595937"/>
            <a:chOff x="5982435" y="1149069"/>
            <a:chExt cx="5210591" cy="4152478"/>
          </a:xfrm>
        </p:grpSpPr>
        <p:pic>
          <p:nvPicPr>
            <p:cNvPr id="14341" name="Picture 5" descr="2020 AI and New Neuromorphic Chips Lead Modeling of the Human Brai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2435" y="1149069"/>
              <a:ext cx="5210591" cy="4152478"/>
            </a:xfrm>
            <a:prstGeom prst="rect">
              <a:avLst/>
            </a:prstGeom>
            <a:noFill/>
          </p:spPr>
        </p:pic>
        <p:pic>
          <p:nvPicPr>
            <p:cNvPr id="1434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00924" y="2114018"/>
              <a:ext cx="1433513" cy="1448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589129" y="308610"/>
            <a:ext cx="1103064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/>
              <a:t>The Challenge: Capture Neural Dynamics in Silicon</a:t>
            </a:r>
          </a:p>
          <a:p>
            <a:pPr algn="ctr"/>
            <a:r>
              <a:rPr lang="en-US" sz="3600" b="1" i="1" dirty="0"/>
              <a:t>for Real Time Emulation at Scale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 </a:t>
            </a:r>
            <a:r>
              <a:rPr lang="en-US" sz="3200" dirty="0"/>
              <a:t>To inspire new models for Brain Dynamics and Machine Learning</a:t>
            </a:r>
          </a:p>
        </p:txBody>
      </p:sp>
      <p:sp>
        <p:nvSpPr>
          <p:cNvPr id="17" name="Left-Right Arrow 16"/>
          <p:cNvSpPr/>
          <p:nvPr/>
        </p:nvSpPr>
        <p:spPr>
          <a:xfrm>
            <a:off x="5013960" y="3322320"/>
            <a:ext cx="1668780" cy="54102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74035" y="3536137"/>
            <a:ext cx="7967956" cy="3159938"/>
            <a:chOff x="1925904" y="2937410"/>
            <a:chExt cx="7967956" cy="3159938"/>
          </a:xfrm>
        </p:grpSpPr>
        <p:grpSp>
          <p:nvGrpSpPr>
            <p:cNvPr id="13" name="Group 12"/>
            <p:cNvGrpSpPr/>
            <p:nvPr/>
          </p:nvGrpSpPr>
          <p:grpSpPr>
            <a:xfrm>
              <a:off x="1925904" y="2937410"/>
              <a:ext cx="7967956" cy="3159938"/>
              <a:chOff x="4110754" y="3026422"/>
              <a:chExt cx="7967956" cy="3159938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110754" y="3034512"/>
                <a:ext cx="4171302" cy="3151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172955" y="3026422"/>
                <a:ext cx="3905755" cy="3139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595445" y="5623392"/>
              <a:ext cx="31729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Microstructure of the </a:t>
              </a:r>
              <a:r>
                <a:rPr lang="en-US" sz="1000" dirty="0" err="1"/>
                <a:t>neocortex</a:t>
              </a:r>
              <a:r>
                <a:rPr lang="en-US" sz="1000" dirty="0"/>
                <a:t>: Comparative aspects</a:t>
              </a:r>
            </a:p>
            <a:p>
              <a:r>
                <a:rPr lang="en-US" sz="1000" dirty="0"/>
                <a:t>Jon Arellano et al, Journal of </a:t>
              </a:r>
              <a:r>
                <a:rPr lang="en-US" sz="1000" dirty="0" err="1"/>
                <a:t>Neurocytology</a:t>
              </a:r>
              <a:r>
                <a:rPr lang="en-US" sz="1000" dirty="0"/>
                <a:t> · March 2002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55750" y="3074829"/>
            <a:ext cx="4133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https://dinoanimals.com/animals/number-of-neurons-in-the-brain-of-animals/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4087" y="113287"/>
            <a:ext cx="5200481" cy="332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589916" y="532545"/>
            <a:ext cx="5527674" cy="2723734"/>
            <a:chOff x="612776" y="540165"/>
            <a:chExt cx="5743574" cy="2905219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" y="540165"/>
              <a:ext cx="5710237" cy="1082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505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2776" y="1771649"/>
              <a:ext cx="5743574" cy="1460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1227093" y="2891386"/>
              <a:ext cx="2183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27378" y="1535568"/>
              <a:ext cx="2183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71500" y="1714500"/>
            <a:ext cx="5554980" cy="8153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" y="144780"/>
            <a:ext cx="4378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160M neurons and 40G Synapses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487964" y="2142372"/>
            <a:ext cx="5087736" cy="303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5571903" y="4084320"/>
            <a:ext cx="1476598" cy="112320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263837" y="5097780"/>
            <a:ext cx="2683824" cy="104582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20382" y="599440"/>
            <a:ext cx="1773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1 SERVER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13411" y="689610"/>
            <a:ext cx="5273497" cy="5843468"/>
            <a:chOff x="355600" y="723900"/>
            <a:chExt cx="5273497" cy="5843468"/>
          </a:xfrm>
        </p:grpSpPr>
        <p:grpSp>
          <p:nvGrpSpPr>
            <p:cNvPr id="11" name="Group 10"/>
            <p:cNvGrpSpPr/>
            <p:nvPr/>
          </p:nvGrpSpPr>
          <p:grpSpPr>
            <a:xfrm>
              <a:off x="355600" y="723900"/>
              <a:ext cx="5104198" cy="5765800"/>
              <a:chOff x="304800" y="228600"/>
              <a:chExt cx="6538440" cy="8763000"/>
            </a:xfrm>
          </p:grpSpPr>
          <p:grpSp>
            <p:nvGrpSpPr>
              <p:cNvPr id="15" name="Group 368"/>
              <p:cNvGrpSpPr/>
              <p:nvPr/>
            </p:nvGrpSpPr>
            <p:grpSpPr>
              <a:xfrm>
                <a:off x="1600200" y="228600"/>
                <a:ext cx="3648008" cy="8763000"/>
                <a:chOff x="1676400" y="152400"/>
                <a:chExt cx="3648008" cy="8839200"/>
              </a:xfrm>
            </p:grpSpPr>
            <p:pic>
              <p:nvPicPr>
                <p:cNvPr id="194" name="Picture 193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676400" y="152400"/>
                  <a:ext cx="3648008" cy="8839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95" name="Rectangle 194"/>
                <p:cNvSpPr/>
                <p:nvPr/>
              </p:nvSpPr>
              <p:spPr>
                <a:xfrm>
                  <a:off x="2667000" y="609600"/>
                  <a:ext cx="1676400" cy="8153400"/>
                </a:xfrm>
                <a:prstGeom prst="rect">
                  <a:avLst/>
                </a:prstGeom>
                <a:solidFill>
                  <a:srgbClr val="FFFF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90800" y="5562600"/>
                <a:ext cx="1676400" cy="182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90800" y="5105400"/>
                <a:ext cx="1676400" cy="342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229"/>
              <p:cNvGrpSpPr/>
              <p:nvPr/>
            </p:nvGrpSpPr>
            <p:grpSpPr>
              <a:xfrm>
                <a:off x="2590800" y="3048000"/>
                <a:ext cx="1707293" cy="1079500"/>
                <a:chOff x="7086600" y="7239000"/>
                <a:chExt cx="1707293" cy="1003300"/>
              </a:xfrm>
            </p:grpSpPr>
            <p:pic>
              <p:nvPicPr>
                <p:cNvPr id="173" name="Picture 17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086600" y="7391400"/>
                  <a:ext cx="1676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74" name="Rectangle 173"/>
                <p:cNvSpPr/>
                <p:nvPr/>
              </p:nvSpPr>
              <p:spPr>
                <a:xfrm>
                  <a:off x="7086600" y="7239000"/>
                  <a:ext cx="1661984" cy="165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5" name="Group 227"/>
                <p:cNvGrpSpPr/>
                <p:nvPr/>
              </p:nvGrpSpPr>
              <p:grpSpPr>
                <a:xfrm>
                  <a:off x="7086600" y="8077200"/>
                  <a:ext cx="1707293" cy="165100"/>
                  <a:chOff x="7117493" y="8077200"/>
                  <a:chExt cx="1676400" cy="1651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7117493" y="8077200"/>
                    <a:ext cx="1631091" cy="1651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79711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166"/>
                  <p:cNvSpPr/>
                  <p:nvPr/>
                </p:nvSpPr>
                <p:spPr>
                  <a:xfrm>
                    <a:off x="7887730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752526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978346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8068963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743464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761588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7706498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815957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825019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834081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8431427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852204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9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117493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9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748585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92" name="Flowchart: Manual Operation 191"/>
                  <p:cNvSpPr/>
                  <p:nvPr/>
                </p:nvSpPr>
                <p:spPr>
                  <a:xfrm flipV="1">
                    <a:off x="7298724" y="8132233"/>
                    <a:ext cx="45308" cy="33019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7208108" y="8132233"/>
                    <a:ext cx="27184" cy="33019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" name="Group 260"/>
              <p:cNvGrpSpPr/>
              <p:nvPr/>
            </p:nvGrpSpPr>
            <p:grpSpPr>
              <a:xfrm>
                <a:off x="2590800" y="4114800"/>
                <a:ext cx="1707293" cy="990600"/>
                <a:chOff x="7086600" y="7239000"/>
                <a:chExt cx="1707293" cy="1003300"/>
              </a:xfrm>
            </p:grpSpPr>
            <p:pic>
              <p:nvPicPr>
                <p:cNvPr id="152" name="Picture 15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086600" y="7391400"/>
                  <a:ext cx="1676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53" name="Rectangle 152"/>
                <p:cNvSpPr/>
                <p:nvPr/>
              </p:nvSpPr>
              <p:spPr>
                <a:xfrm>
                  <a:off x="7086600" y="7239000"/>
                  <a:ext cx="1661984" cy="165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227"/>
                <p:cNvGrpSpPr/>
                <p:nvPr/>
              </p:nvGrpSpPr>
              <p:grpSpPr>
                <a:xfrm>
                  <a:off x="7086600" y="8077200"/>
                  <a:ext cx="1707293" cy="165100"/>
                  <a:chOff x="7117493" y="8077200"/>
                  <a:chExt cx="1676400" cy="165100"/>
                </a:xfrm>
              </p:grpSpPr>
              <p:sp>
                <p:nvSpPr>
                  <p:cNvPr id="155" name="Rectangle 154"/>
                  <p:cNvSpPr/>
                  <p:nvPr/>
                </p:nvSpPr>
                <p:spPr>
                  <a:xfrm>
                    <a:off x="7117493" y="8077200"/>
                    <a:ext cx="1631091" cy="1651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779711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45"/>
                  <p:cNvSpPr/>
                  <p:nvPr/>
                </p:nvSpPr>
                <p:spPr>
                  <a:xfrm>
                    <a:off x="7887730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752526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7978346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8068963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743464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761588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Rectangle 162"/>
                  <p:cNvSpPr/>
                  <p:nvPr/>
                </p:nvSpPr>
                <p:spPr>
                  <a:xfrm>
                    <a:off x="7706498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/>
                  <p:cNvSpPr/>
                  <p:nvPr/>
                </p:nvSpPr>
                <p:spPr>
                  <a:xfrm>
                    <a:off x="815957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825019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834081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8431427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852204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6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117493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7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748585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71" name="Flowchart: Manual Operation 170"/>
                  <p:cNvSpPr/>
                  <p:nvPr/>
                </p:nvSpPr>
                <p:spPr>
                  <a:xfrm flipV="1">
                    <a:off x="7298724" y="8132233"/>
                    <a:ext cx="45308" cy="33019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7208108" y="8132233"/>
                    <a:ext cx="27184" cy="33019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" name="Group 349"/>
              <p:cNvGrpSpPr/>
              <p:nvPr/>
            </p:nvGrpSpPr>
            <p:grpSpPr>
              <a:xfrm>
                <a:off x="2590800" y="5715000"/>
                <a:ext cx="1707293" cy="3048000"/>
                <a:chOff x="2667000" y="5257800"/>
                <a:chExt cx="1707293" cy="3048000"/>
              </a:xfrm>
            </p:grpSpPr>
            <p:grpSp>
              <p:nvGrpSpPr>
                <p:cNvPr id="86" name="Group 282"/>
                <p:cNvGrpSpPr/>
                <p:nvPr/>
              </p:nvGrpSpPr>
              <p:grpSpPr>
                <a:xfrm>
                  <a:off x="2667000" y="5257800"/>
                  <a:ext cx="1707293" cy="1066800"/>
                  <a:chOff x="7086600" y="7239000"/>
                  <a:chExt cx="1707293" cy="1003300"/>
                </a:xfrm>
              </p:grpSpPr>
              <p:pic>
                <p:nvPicPr>
                  <p:cNvPr id="131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32" name="Rectangle 131"/>
                  <p:cNvSpPr/>
                  <p:nvPr/>
                </p:nvSpPr>
                <p:spPr>
                  <a:xfrm>
                    <a:off x="7086600" y="7239000"/>
                    <a:ext cx="1676400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3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24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Rectangle 145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146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49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50" name="Flowchart: Manual Operation 149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7" name="Group 304"/>
                <p:cNvGrpSpPr/>
                <p:nvPr/>
              </p:nvGrpSpPr>
              <p:grpSpPr>
                <a:xfrm>
                  <a:off x="2667000" y="6324600"/>
                  <a:ext cx="1707293" cy="990600"/>
                  <a:chOff x="7086600" y="7239000"/>
                  <a:chExt cx="1707293" cy="1003300"/>
                </a:xfrm>
              </p:grpSpPr>
              <p:pic>
                <p:nvPicPr>
                  <p:cNvPr id="110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11" name="Rectangle 110"/>
                  <p:cNvSpPr/>
                  <p:nvPr/>
                </p:nvSpPr>
                <p:spPr>
                  <a:xfrm>
                    <a:off x="7086600" y="7239000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2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03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27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2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29" name="Flowchart: Manual Operation 128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8" name="Group 326"/>
                <p:cNvGrpSpPr/>
                <p:nvPr/>
              </p:nvGrpSpPr>
              <p:grpSpPr>
                <a:xfrm>
                  <a:off x="2667000" y="7315199"/>
                  <a:ext cx="1707293" cy="990601"/>
                  <a:chOff x="7086600" y="7238999"/>
                  <a:chExt cx="1707293" cy="1003301"/>
                </a:xfrm>
              </p:grpSpPr>
              <p:pic>
                <p:nvPicPr>
                  <p:cNvPr id="89" name="Picture 77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3354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90" name="Rectangle 78"/>
                  <p:cNvSpPr/>
                  <p:nvPr/>
                </p:nvSpPr>
                <p:spPr>
                  <a:xfrm>
                    <a:off x="7086600" y="7238999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" name="Group 227"/>
                  <p:cNvGrpSpPr/>
                  <p:nvPr/>
                </p:nvGrpSpPr>
                <p:grpSpPr>
                  <a:xfrm>
                    <a:off x="7086600" y="8077201"/>
                    <a:ext cx="1707293" cy="165099"/>
                    <a:chOff x="7117493" y="8077201"/>
                    <a:chExt cx="1676400" cy="165099"/>
                  </a:xfrm>
                </p:grpSpPr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7117493" y="8077201"/>
                      <a:ext cx="1631091" cy="165099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82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06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07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08" name="Flowchart: Manual Operation 107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1" name="Group 174"/>
              <p:cNvGrpSpPr/>
              <p:nvPr/>
            </p:nvGrpSpPr>
            <p:grpSpPr>
              <a:xfrm>
                <a:off x="2590800" y="1371600"/>
                <a:ext cx="1707293" cy="1676400"/>
                <a:chOff x="2667000" y="1447800"/>
                <a:chExt cx="1707293" cy="1676400"/>
              </a:xfrm>
            </p:grpSpPr>
            <p:grpSp>
              <p:nvGrpSpPr>
                <p:cNvPr id="47" name="Group 228"/>
                <p:cNvGrpSpPr/>
                <p:nvPr/>
              </p:nvGrpSpPr>
              <p:grpSpPr>
                <a:xfrm>
                  <a:off x="2667000" y="2057400"/>
                  <a:ext cx="1707293" cy="1066800"/>
                  <a:chOff x="7086600" y="7239000"/>
                  <a:chExt cx="1707293" cy="1003300"/>
                </a:xfrm>
              </p:grpSpPr>
              <p:pic>
                <p:nvPicPr>
                  <p:cNvPr id="65" name="Picture 64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lum bright="31000" contrast="-63000"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66" name="Rectangle 65"/>
                  <p:cNvSpPr/>
                  <p:nvPr/>
                </p:nvSpPr>
                <p:spPr>
                  <a:xfrm>
                    <a:off x="7086600" y="7239000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58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Rectangle 75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Rectangle 76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2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83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84" name="Flowchart: Manual Operation 83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Oval 84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165"/>
                <p:cNvGrpSpPr/>
                <p:nvPr/>
              </p:nvGrpSpPr>
              <p:grpSpPr>
                <a:xfrm>
                  <a:off x="2667000" y="1447800"/>
                  <a:ext cx="1676400" cy="594922"/>
                  <a:chOff x="-1981200" y="8077200"/>
                  <a:chExt cx="1676400" cy="594922"/>
                </a:xfrm>
              </p:grpSpPr>
              <p:grpSp>
                <p:nvGrpSpPr>
                  <p:cNvPr id="49" name="Group 350"/>
                  <p:cNvGrpSpPr/>
                  <p:nvPr/>
                </p:nvGrpSpPr>
                <p:grpSpPr>
                  <a:xfrm>
                    <a:off x="-1981200" y="80772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6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" name="Group 351"/>
                  <p:cNvGrpSpPr/>
                  <p:nvPr/>
                </p:nvGrpSpPr>
                <p:grpSpPr>
                  <a:xfrm>
                    <a:off x="-1981200" y="82296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9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1" name="Group 355"/>
                  <p:cNvGrpSpPr/>
                  <p:nvPr/>
                </p:nvGrpSpPr>
                <p:grpSpPr>
                  <a:xfrm>
                    <a:off x="-1981200" y="83820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" name="Group 359"/>
                  <p:cNvGrpSpPr/>
                  <p:nvPr/>
                </p:nvGrpSpPr>
                <p:grpSpPr>
                  <a:xfrm>
                    <a:off x="-1981200" y="85344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3" name="Picture 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54" name="Rectangle 42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Rectangle 43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22" name="Right Brace 10"/>
              <p:cNvSpPr/>
              <p:nvPr/>
            </p:nvSpPr>
            <p:spPr>
              <a:xfrm>
                <a:off x="4800600" y="1371600"/>
                <a:ext cx="533400" cy="6096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11"/>
              <p:cNvSpPr txBox="1"/>
              <p:nvPr/>
            </p:nvSpPr>
            <p:spPr>
              <a:xfrm>
                <a:off x="5181600" y="5105400"/>
                <a:ext cx="1331037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DCS-7170-64C-R</a:t>
                </a:r>
              </a:p>
            </p:txBody>
          </p:sp>
          <p:sp>
            <p:nvSpPr>
              <p:cNvPr id="24" name="TextBox 12"/>
              <p:cNvSpPr txBox="1"/>
              <p:nvPr/>
            </p:nvSpPr>
            <p:spPr>
              <a:xfrm>
                <a:off x="5181600" y="5334000"/>
                <a:ext cx="1661640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DCS-7050CX3-32SP-R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4800" y="4495800"/>
                <a:ext cx="1480938" cy="1075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All in-rack cables</a:t>
                </a:r>
              </a:p>
              <a:p>
                <a:r>
                  <a:rPr lang="en-US" sz="1000" dirty="0"/>
                  <a:t>are DAC 100G, SFP</a:t>
                </a:r>
              </a:p>
              <a:p>
                <a:r>
                  <a:rPr lang="en-US" sz="1000" dirty="0"/>
                  <a:t>or RJ45. Ext Conn.</a:t>
                </a:r>
              </a:p>
              <a:p>
                <a:r>
                  <a:rPr lang="en-US" sz="1000" dirty="0"/>
                  <a:t>to be determined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52303" y="4720980"/>
                <a:ext cx="722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Arista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67000" y="8382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unused space</a:t>
                </a:r>
              </a:p>
            </p:txBody>
          </p:sp>
          <p:sp>
            <p:nvSpPr>
              <p:cNvPr id="28" name="Right Brace 27"/>
              <p:cNvSpPr/>
              <p:nvPr/>
            </p:nvSpPr>
            <p:spPr>
              <a:xfrm>
                <a:off x="4800600" y="7772400"/>
                <a:ext cx="533400" cy="8382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Brace 28"/>
              <p:cNvSpPr/>
              <p:nvPr/>
            </p:nvSpPr>
            <p:spPr>
              <a:xfrm>
                <a:off x="4800600" y="2057400"/>
                <a:ext cx="533400" cy="9906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743200" y="8001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43200" y="7010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43200" y="5943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743200" y="4343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743200" y="33528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743200" y="2286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7C80"/>
                    </a:solidFill>
                  </a:rPr>
                  <a:t>0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1539181" y="8682772"/>
                <a:ext cx="1173961" cy="40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594087" y="7848600"/>
                <a:ext cx="1143012" cy="379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463064" y="7616184"/>
                <a:ext cx="1007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Server lid extension</a:t>
                </a:r>
              </a:p>
              <a:p>
                <a:r>
                  <a:rPr lang="en-US" sz="800" dirty="0"/>
                  <a:t>for internal cables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0174" y="8548878"/>
                <a:ext cx="8290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13 port USB 3.1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008288" y="8015476"/>
                <a:ext cx="1264019" cy="350824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i="1" dirty="0">
                    <a:solidFill>
                      <a:srgbClr val="FF0000"/>
                    </a:solidFill>
                  </a:rPr>
                  <a:t>8 ADM-PCIE-9H7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200400" y="304800"/>
                <a:ext cx="421910" cy="26161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O77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181600" y="5562599"/>
                <a:ext cx="1322823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DCS-7010T-48-R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H="1">
                <a:off x="3429000" y="5257800"/>
                <a:ext cx="1905000" cy="762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733800" y="5638803"/>
                <a:ext cx="1600200" cy="76197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590800" y="5410200"/>
                <a:ext cx="1676400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6" name="Straight Arrow Connector 45"/>
              <p:cNvCxnSpPr/>
              <p:nvPr/>
            </p:nvCxnSpPr>
            <p:spPr>
              <a:xfrm flipH="1">
                <a:off x="3581400" y="5486400"/>
                <a:ext cx="1752600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405313" y="1304925"/>
              <a:ext cx="7040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Space for</a:t>
              </a:r>
            </a:p>
            <a:p>
              <a:r>
                <a:rPr lang="en-US" sz="1000" dirty="0" err="1"/>
                <a:t>Neurodyn</a:t>
              </a:r>
              <a:endParaRPr lang="en-US" sz="1000" dirty="0"/>
            </a:p>
            <a:p>
              <a:r>
                <a:rPr lang="en-US" sz="1000" dirty="0"/>
                <a:t>shelves </a:t>
              </a:r>
            </a:p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9600" y="2176463"/>
              <a:ext cx="8867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Server ‘0’ for</a:t>
              </a:r>
            </a:p>
            <a:p>
              <a:r>
                <a:rPr lang="en-US" sz="1000" dirty="0"/>
                <a:t>development</a:t>
              </a:r>
            </a:p>
            <a:p>
              <a:r>
                <a:rPr lang="en-US" sz="1000" dirty="0"/>
                <a:t>(add later)</a:t>
              </a:r>
            </a:p>
            <a:p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67213" y="4905375"/>
              <a:ext cx="1261884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Servers are</a:t>
              </a:r>
            </a:p>
            <a:p>
              <a:r>
                <a:rPr lang="en-US" sz="1200" dirty="0"/>
                <a:t>SMC EPYC</a:t>
              </a:r>
            </a:p>
            <a:p>
              <a:r>
                <a:rPr lang="en-US" sz="1200" b="1" dirty="0"/>
                <a:t> AS-4124GS-TNR </a:t>
              </a:r>
            </a:p>
            <a:p>
              <a:endParaRPr lang="en-US" sz="1200" dirty="0"/>
            </a:p>
            <a:p>
              <a:r>
                <a:rPr lang="en-US" sz="1200" dirty="0"/>
                <a:t>1 Server of</a:t>
              </a:r>
            </a:p>
            <a:p>
              <a:r>
                <a:rPr lang="en-US" sz="1200" dirty="0"/>
                <a:t>5 for NSG</a:t>
              </a:r>
            </a:p>
            <a:p>
              <a:r>
                <a:rPr lang="en-US" sz="1200" dirty="0"/>
                <a:t>8 FPGAs</a:t>
              </a:r>
            </a:p>
            <a:p>
              <a:endParaRPr lang="en-US" dirty="0"/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2217421" y="233045"/>
            <a:ext cx="1636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CRI Rack</a:t>
            </a:r>
          </a:p>
        </p:txBody>
      </p:sp>
      <p:sp>
        <p:nvSpPr>
          <p:cNvPr id="200" name="Slide Number Placeholder 1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8496300" y="3086100"/>
            <a:ext cx="116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EPYC 7502</a:t>
            </a:r>
          </a:p>
          <a:p>
            <a:r>
              <a:rPr lang="en-US" dirty="0">
                <a:solidFill>
                  <a:srgbClr val="FFFF00"/>
                </a:solidFill>
              </a:rPr>
              <a:t>32 core ea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D0DFF-79D0-4EE9-B56E-0EBDD66A04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098C89A-510E-4D1F-AF69-07B39BC4E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-11043"/>
            <a:ext cx="10303565" cy="6869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DEB93-87A2-420D-BBC9-F3B2FE846CB9}"/>
              </a:ext>
            </a:extLst>
          </p:cNvPr>
          <p:cNvSpPr txBox="1"/>
          <p:nvPr/>
        </p:nvSpPr>
        <p:spPr>
          <a:xfrm>
            <a:off x="2133600" y="6400800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/>
              <a:t>*</a:t>
            </a:r>
            <a:r>
              <a:rPr lang="en-US" baseline="30000" dirty="0"/>
              <a:t> </a:t>
            </a:r>
            <a:r>
              <a:rPr lang="en-US" sz="1400" dirty="0">
                <a:hlinkClick r:id="rId3"/>
              </a:rPr>
              <a:t>https://www.samtec.com/optics/optical-cable/mid-board/firefly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FFF3-C5DE-42B3-9573-EB1EA489E256}"/>
              </a:ext>
            </a:extLst>
          </p:cNvPr>
          <p:cNvSpPr txBox="1"/>
          <p:nvPr/>
        </p:nvSpPr>
        <p:spPr>
          <a:xfrm>
            <a:off x="2849217" y="1212574"/>
            <a:ext cx="739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 QSFP28s, 8 </a:t>
            </a:r>
            <a:r>
              <a:rPr lang="en-US" sz="1400" dirty="0" err="1"/>
              <a:t>Fireflys</a:t>
            </a:r>
            <a:r>
              <a:rPr lang="en-US" sz="1400" baseline="30000" dirty="0"/>
              <a:t>*</a:t>
            </a:r>
            <a:r>
              <a:rPr lang="en-US" sz="1400" dirty="0"/>
              <a:t>, each 4 bidi lanes x 28Gbps/lane/dir  (or 14, 16, 25 </a:t>
            </a:r>
            <a:r>
              <a:rPr lang="en-US" sz="1400" dirty="0" err="1"/>
              <a:t>Gbps</a:t>
            </a:r>
            <a:r>
              <a:rPr lang="en-US" sz="1400" dirty="0"/>
              <a:t>), 2 Slim SAS 100Gbps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92217" y="1441174"/>
            <a:ext cx="1070113" cy="5599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97017" y="1441174"/>
            <a:ext cx="5029200" cy="2286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97617" y="1441174"/>
            <a:ext cx="10668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30217" y="1441174"/>
            <a:ext cx="0" cy="167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497206-97C5-4FE0-BBC4-37093AF382F5}"/>
              </a:ext>
            </a:extLst>
          </p:cNvPr>
          <p:cNvSpPr txBox="1"/>
          <p:nvPr/>
        </p:nvSpPr>
        <p:spPr>
          <a:xfrm>
            <a:off x="3322982" y="12589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Alpha-Data ADM-PCIE-9H7</a:t>
            </a:r>
          </a:p>
          <a:p>
            <a:pPr algn="ctr"/>
            <a:r>
              <a:rPr lang="en-US" sz="1600" dirty="0"/>
              <a:t>8 Firefly ports, 4 QSFP, 2 Slim SAS, PCIex16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7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87A16F-9867-4CA3-9746-5A69500E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80" y="0"/>
            <a:ext cx="8930640" cy="1013460"/>
          </a:xfrm>
        </p:spPr>
        <p:txBody>
          <a:bodyPr/>
          <a:lstStyle/>
          <a:p>
            <a:r>
              <a:rPr lang="en-US" b="1" dirty="0"/>
              <a:t>HBM–centric processing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6056E6-9F1B-47BC-A2E8-DF516E88515E}"/>
              </a:ext>
            </a:extLst>
          </p:cNvPr>
          <p:cNvCxnSpPr>
            <a:cxnSpLocks/>
          </p:cNvCxnSpPr>
          <p:nvPr/>
        </p:nvCxnSpPr>
        <p:spPr>
          <a:xfrm>
            <a:off x="279400" y="10160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67BB9-0480-734C-141E-2A1FAEC6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9" y="1136953"/>
            <a:ext cx="5022838" cy="5511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6B70C-30AC-2252-190B-F81FA34C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3" y="1204011"/>
            <a:ext cx="4960152" cy="537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8D5880-9E7E-4984-B196-00DEA397C67A}"/>
              </a:ext>
            </a:extLst>
          </p:cNvPr>
          <p:cNvSpPr txBox="1"/>
          <p:nvPr/>
        </p:nvSpPr>
        <p:spPr>
          <a:xfrm>
            <a:off x="6223000" y="1130300"/>
            <a:ext cx="5969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32 HBM AXI interfaces → 32 parallel processor cores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4M neurons / 32 processors = 128K neurons / core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Synaptic Weight &amp; Route Table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8 GB total HBM memory: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8 GB / 32 cores= 256 MB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256 MB / 32b = 64MB pointers and weights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64MB / 128K neurons = 512 pointers-weights/neuron 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Neuron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960 URAM blocks: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960 blocks / 32 cores= 30 blocks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30 blocks = 120K </a:t>
            </a:r>
            <a:r>
              <a:rPr lang="en-US" sz="1600" dirty="0"/>
              <a:t>×</a:t>
            </a:r>
            <a:r>
              <a:rPr lang="en-US" sz="1600" dirty="0">
                <a:cs typeface="Arial" panose="020B0604020202020204" pitchFamily="34" charset="0"/>
              </a:rPr>
              <a:t> 72 bits = 8.64 Mb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8.64 Mb / 128K neurons = 67 bits / neuron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Routing memory (for off-core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BRAM used for FIFOs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87A16F-9867-4CA3-9746-5A69500E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80" y="0"/>
            <a:ext cx="8930640" cy="1013460"/>
          </a:xfrm>
        </p:spPr>
        <p:txBody>
          <a:bodyPr/>
          <a:lstStyle/>
          <a:p>
            <a:r>
              <a:rPr lang="en-US" b="1" dirty="0"/>
              <a:t>HBM–centric processing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6056E6-9F1B-47BC-A2E8-DF516E88515E}"/>
              </a:ext>
            </a:extLst>
          </p:cNvPr>
          <p:cNvCxnSpPr>
            <a:cxnSpLocks/>
          </p:cNvCxnSpPr>
          <p:nvPr/>
        </p:nvCxnSpPr>
        <p:spPr>
          <a:xfrm>
            <a:off x="279400" y="10160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ECBB753-23C0-4BB1-8B6C-ECBD0551D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" y="1222792"/>
            <a:ext cx="5359723" cy="537051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43831932-7701-461B-BD1A-07069DA446BC}"/>
              </a:ext>
            </a:extLst>
          </p:cNvPr>
          <p:cNvSpPr txBox="1"/>
          <p:nvPr/>
        </p:nvSpPr>
        <p:spPr>
          <a:xfrm>
            <a:off x="2363180" y="1438142"/>
            <a:ext cx="82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4 FPGA clusters, with 4 core clusters per FPGA</a:t>
            </a:r>
            <a:endParaRPr lang="en-US" dirty="0"/>
          </a:p>
        </p:txBody>
      </p:sp>
      <p:pic>
        <p:nvPicPr>
          <p:cNvPr id="94" name="Picture 93" descr="A picture containing yellow, sitting, pool, tiled&#10;&#10;Description automatically generated">
            <a:extLst>
              <a:ext uri="{FF2B5EF4-FFF2-40B4-BE49-F238E27FC236}">
                <a16:creationId xmlns:a16="http://schemas.microsoft.com/office/drawing/2014/main" id="{B2B62520-C8E8-447D-A463-DCFB3284A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2209801"/>
            <a:ext cx="6850435" cy="186726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FB97038-31F9-433C-9A3F-EF268289D06C}"/>
              </a:ext>
            </a:extLst>
          </p:cNvPr>
          <p:cNvSpPr txBox="1"/>
          <p:nvPr/>
        </p:nvSpPr>
        <p:spPr>
          <a:xfrm>
            <a:off x="1524000" y="2286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Courier New" panose="02070309020205020404" pitchFamily="49" charset="0"/>
              </a:rPr>
              <a:t>fpga</a:t>
            </a:r>
            <a:r>
              <a:rPr lang="en-US" sz="1400" dirty="0">
                <a:cs typeface="Courier New" panose="02070309020205020404" pitchFamily="49" charset="0"/>
              </a:rPr>
              <a:t> cluster 0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21347C-FE72-48CC-8DE4-4EF19C928F59}"/>
              </a:ext>
            </a:extLst>
          </p:cNvPr>
          <p:cNvSpPr txBox="1"/>
          <p:nvPr/>
        </p:nvSpPr>
        <p:spPr>
          <a:xfrm>
            <a:off x="1524000" y="27432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Courier New" panose="02070309020205020404" pitchFamily="49" charset="0"/>
              </a:rPr>
              <a:t>fpga</a:t>
            </a:r>
            <a:r>
              <a:rPr lang="en-US" sz="1400" dirty="0">
                <a:cs typeface="Courier New" panose="02070309020205020404" pitchFamily="49" charset="0"/>
              </a:rPr>
              <a:t> cluster 1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DD844C-7EED-47EE-BAA4-B96B49879334}"/>
              </a:ext>
            </a:extLst>
          </p:cNvPr>
          <p:cNvSpPr txBox="1"/>
          <p:nvPr/>
        </p:nvSpPr>
        <p:spPr>
          <a:xfrm>
            <a:off x="1524000" y="32004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Courier New" panose="02070309020205020404" pitchFamily="49" charset="0"/>
              </a:rPr>
              <a:t>fpga</a:t>
            </a:r>
            <a:r>
              <a:rPr lang="en-US" sz="1400" dirty="0">
                <a:cs typeface="Courier New" panose="02070309020205020404" pitchFamily="49" charset="0"/>
              </a:rPr>
              <a:t> cluster 2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14996E-E1E6-418A-A5DD-B2B59AD6B6E0}"/>
              </a:ext>
            </a:extLst>
          </p:cNvPr>
          <p:cNvSpPr txBox="1"/>
          <p:nvPr/>
        </p:nvSpPr>
        <p:spPr>
          <a:xfrm>
            <a:off x="1524000" y="36576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Courier New" panose="02070309020205020404" pitchFamily="49" charset="0"/>
              </a:rPr>
              <a:t>fpga</a:t>
            </a:r>
            <a:r>
              <a:rPr lang="en-US" sz="1400" dirty="0">
                <a:cs typeface="Courier New" panose="02070309020205020404" pitchFamily="49" charset="0"/>
              </a:rPr>
              <a:t> cluster 3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D3AE57B6-052A-4AF4-A0F3-843B8D3CF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82" y="4659175"/>
            <a:ext cx="3004634" cy="161007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1A4705D9-7AD6-448D-99D3-5EAC7A95F09F}"/>
              </a:ext>
            </a:extLst>
          </p:cNvPr>
          <p:cNvSpPr txBox="1"/>
          <p:nvPr/>
        </p:nvSpPr>
        <p:spPr>
          <a:xfrm>
            <a:off x="5244829" y="485771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Courier New" panose="02070309020205020404" pitchFamily="49" charset="0"/>
              </a:rPr>
              <a:t>core cluster 0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6979F2E-023E-4B2D-B83B-A39107C31B4A}"/>
              </a:ext>
            </a:extLst>
          </p:cNvPr>
          <p:cNvSpPr txBox="1"/>
          <p:nvPr/>
        </p:nvSpPr>
        <p:spPr>
          <a:xfrm>
            <a:off x="5244829" y="5168438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Courier New" panose="02070309020205020404" pitchFamily="49" charset="0"/>
              </a:rPr>
              <a:t>core cluster 1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EB9D9F-8258-459B-A631-0A1DFCFE688D}"/>
              </a:ext>
            </a:extLst>
          </p:cNvPr>
          <p:cNvSpPr txBox="1"/>
          <p:nvPr/>
        </p:nvSpPr>
        <p:spPr>
          <a:xfrm>
            <a:off x="5244829" y="5478703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Courier New" panose="02070309020205020404" pitchFamily="49" charset="0"/>
              </a:rPr>
              <a:t>core cluster 2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2A882D-6C6F-41EE-87E1-344A2F7DC5AC}"/>
              </a:ext>
            </a:extLst>
          </p:cNvPr>
          <p:cNvSpPr txBox="1"/>
          <p:nvPr/>
        </p:nvSpPr>
        <p:spPr>
          <a:xfrm>
            <a:off x="5244829" y="5789427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Courier New" panose="02070309020205020404" pitchFamily="49" charset="0"/>
              </a:rPr>
              <a:t>core cluster 3</a:t>
            </a:r>
            <a:r>
              <a:rPr lang="en-US" sz="1400" dirty="0">
                <a:cs typeface="Courier New" panose="02070309020205020404" pitchFamily="49" charset="0"/>
                <a:sym typeface="Symbol" panose="05050102010706020507" pitchFamily="18" charset="2"/>
              </a:rPr>
              <a:t>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D0A443A-E565-461F-A991-B2549B88E4BA}"/>
              </a:ext>
            </a:extLst>
          </p:cNvPr>
          <p:cNvSpPr txBox="1"/>
          <p:nvPr/>
        </p:nvSpPr>
        <p:spPr>
          <a:xfrm>
            <a:off x="7295416" y="6173344"/>
            <a:ext cx="145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Courier New" panose="02070309020205020404" pitchFamily="49" charset="0"/>
              </a:rPr>
              <a:t>single FPGA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37DB16-E663-4420-90CC-460DAB3CDC05}"/>
              </a:ext>
            </a:extLst>
          </p:cNvPr>
          <p:cNvSpPr txBox="1"/>
          <p:nvPr/>
        </p:nvSpPr>
        <p:spPr>
          <a:xfrm>
            <a:off x="27432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EAE1DE-85B3-4A0B-9AA9-2B863D65CB81}"/>
              </a:ext>
            </a:extLst>
          </p:cNvPr>
          <p:cNvSpPr txBox="1"/>
          <p:nvPr/>
        </p:nvSpPr>
        <p:spPr>
          <a:xfrm>
            <a:off x="35814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F588305-011F-493A-8385-F7FB5ECB5E1F}"/>
              </a:ext>
            </a:extLst>
          </p:cNvPr>
          <p:cNvSpPr txBox="1"/>
          <p:nvPr/>
        </p:nvSpPr>
        <p:spPr>
          <a:xfrm>
            <a:off x="44196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A7C5E6C-E144-45A9-A65B-48A4B0F4438B}"/>
              </a:ext>
            </a:extLst>
          </p:cNvPr>
          <p:cNvSpPr txBox="1"/>
          <p:nvPr/>
        </p:nvSpPr>
        <p:spPr>
          <a:xfrm>
            <a:off x="53340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FDB03B2-1F67-4E78-8640-FDAE36382405}"/>
              </a:ext>
            </a:extLst>
          </p:cNvPr>
          <p:cNvSpPr txBox="1"/>
          <p:nvPr/>
        </p:nvSpPr>
        <p:spPr>
          <a:xfrm>
            <a:off x="61722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D4B78C-E27F-47C7-B262-1C1B7AE06587}"/>
              </a:ext>
            </a:extLst>
          </p:cNvPr>
          <p:cNvSpPr txBox="1"/>
          <p:nvPr/>
        </p:nvSpPr>
        <p:spPr>
          <a:xfrm>
            <a:off x="69342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A008C61-46AE-4F3A-82F0-3451E92D8A2D}"/>
              </a:ext>
            </a:extLst>
          </p:cNvPr>
          <p:cNvSpPr txBox="1"/>
          <p:nvPr/>
        </p:nvSpPr>
        <p:spPr>
          <a:xfrm>
            <a:off x="77724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74EF63-0C9D-40DA-8725-68A46C1EE7BD}"/>
              </a:ext>
            </a:extLst>
          </p:cNvPr>
          <p:cNvSpPr txBox="1"/>
          <p:nvPr/>
        </p:nvSpPr>
        <p:spPr>
          <a:xfrm>
            <a:off x="8686800" y="1905001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Courier New" panose="02070309020205020404" pitchFamily="49" charset="0"/>
              </a:rPr>
              <a:t>FPGA 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02F9E5-E753-431C-9276-7AD04F8743FB}"/>
              </a:ext>
            </a:extLst>
          </p:cNvPr>
          <p:cNvSpPr txBox="1"/>
          <p:nvPr/>
        </p:nvSpPr>
        <p:spPr>
          <a:xfrm rot="18900000">
            <a:off x="6597967" y="417727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A5BB349-EC2F-473D-AF13-66D86D6D3C09}"/>
              </a:ext>
            </a:extLst>
          </p:cNvPr>
          <p:cNvSpPr txBox="1"/>
          <p:nvPr/>
        </p:nvSpPr>
        <p:spPr>
          <a:xfrm rot="18900000">
            <a:off x="6914653" y="417727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E16FFD-776D-4995-AA12-58DE448C21A2}"/>
              </a:ext>
            </a:extLst>
          </p:cNvPr>
          <p:cNvSpPr txBox="1"/>
          <p:nvPr/>
        </p:nvSpPr>
        <p:spPr>
          <a:xfrm rot="18900000">
            <a:off x="7231339" y="417727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92BD0F5-3062-4B2D-B79F-F4824382CEE2}"/>
              </a:ext>
            </a:extLst>
          </p:cNvPr>
          <p:cNvSpPr txBox="1"/>
          <p:nvPr/>
        </p:nvSpPr>
        <p:spPr>
          <a:xfrm rot="18900000">
            <a:off x="7548025" y="417727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69013F-C81C-41ED-B1CE-2DF0F2C43336}"/>
              </a:ext>
            </a:extLst>
          </p:cNvPr>
          <p:cNvSpPr txBox="1"/>
          <p:nvPr/>
        </p:nvSpPr>
        <p:spPr>
          <a:xfrm rot="18900000">
            <a:off x="7864711" y="4183663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C5C12E0-5CC8-400E-BAE8-BD6E791CB5E8}"/>
              </a:ext>
            </a:extLst>
          </p:cNvPr>
          <p:cNvSpPr txBox="1"/>
          <p:nvPr/>
        </p:nvSpPr>
        <p:spPr>
          <a:xfrm rot="18900000">
            <a:off x="8181397" y="4183663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5BF944-EF37-49EB-BF2C-F89903DBBC4C}"/>
              </a:ext>
            </a:extLst>
          </p:cNvPr>
          <p:cNvSpPr txBox="1"/>
          <p:nvPr/>
        </p:nvSpPr>
        <p:spPr>
          <a:xfrm rot="18900000">
            <a:off x="8498083" y="4183663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A0EBB8-A177-4478-8B0C-307990C3D94D}"/>
              </a:ext>
            </a:extLst>
          </p:cNvPr>
          <p:cNvSpPr txBox="1"/>
          <p:nvPr/>
        </p:nvSpPr>
        <p:spPr>
          <a:xfrm rot="18900000">
            <a:off x="8790290" y="4183664"/>
            <a:ext cx="159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Courier New" panose="02070309020205020404" pitchFamily="49" charset="0"/>
              </a:rPr>
              <a:t>core 7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23A4F6F6-0593-4CFF-8CAF-B623B17B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25"/>
            <a:ext cx="10515600" cy="1226803"/>
          </a:xfrm>
        </p:spPr>
        <p:txBody>
          <a:bodyPr/>
          <a:lstStyle/>
          <a:p>
            <a:pPr algn="ctr"/>
            <a:r>
              <a:rPr lang="en-US" b="1" dirty="0"/>
              <a:t>System organization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CF6944-936F-495C-80CD-36B16C5A27CF}"/>
              </a:ext>
            </a:extLst>
          </p:cNvPr>
          <p:cNvCxnSpPr/>
          <p:nvPr/>
        </p:nvCxnSpPr>
        <p:spPr>
          <a:xfrm>
            <a:off x="279400" y="11303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87A16F-9867-4CA3-9746-5A69500E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80" y="0"/>
            <a:ext cx="8930640" cy="1013460"/>
          </a:xfrm>
        </p:spPr>
        <p:txBody>
          <a:bodyPr/>
          <a:lstStyle/>
          <a:p>
            <a:pPr algn="ctr"/>
            <a:r>
              <a:rPr lang="en-US" b="1" dirty="0"/>
              <a:t>Core architecture 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6056E6-9F1B-47BC-A2E8-DF516E88515E}"/>
              </a:ext>
            </a:extLst>
          </p:cNvPr>
          <p:cNvCxnSpPr>
            <a:cxnSpLocks/>
          </p:cNvCxnSpPr>
          <p:nvPr/>
        </p:nvCxnSpPr>
        <p:spPr>
          <a:xfrm>
            <a:off x="279400" y="10160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38C2D-429A-FFA0-0708-22D4DA07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06" y="1094709"/>
            <a:ext cx="7238394" cy="5655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91E49-8991-6A86-CF8D-BC7D94DB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404334"/>
            <a:ext cx="4157437" cy="49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731</Words>
  <Application>Microsoft Office PowerPoint</Application>
  <PresentationFormat>Widescreen</PresentationFormat>
  <Paragraphs>172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HBM–centric processing architecture</vt:lpstr>
      <vt:lpstr>HBM–centric processing architecture</vt:lpstr>
      <vt:lpstr>System organization</vt:lpstr>
      <vt:lpstr>Core architecture Overview</vt:lpstr>
      <vt:lpstr>Core processing Overview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Omowuyi Olajide</cp:lastModifiedBy>
  <cp:revision>86</cp:revision>
  <dcterms:created xsi:type="dcterms:W3CDTF">2020-03-11T23:19:50Z</dcterms:created>
  <dcterms:modified xsi:type="dcterms:W3CDTF">2023-06-29T19:43:05Z</dcterms:modified>
</cp:coreProperties>
</file>